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73" r:id="rId3"/>
    <p:sldId id="274" r:id="rId4"/>
    <p:sldId id="275" r:id="rId5"/>
    <p:sldId id="276" r:id="rId6"/>
    <p:sldId id="277" r:id="rId7"/>
    <p:sldId id="278" r:id="rId8"/>
    <p:sldId id="279" r:id="rId9"/>
    <p:sldId id="281" r:id="rId10"/>
    <p:sldId id="282" r:id="rId11"/>
    <p:sldId id="283" r:id="rId12"/>
    <p:sldId id="284" r:id="rId13"/>
    <p:sldId id="285" r:id="rId14"/>
    <p:sldId id="286"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
      <p:font typeface="Twinkl SemiBold"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4020"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5AA"/>
    <a:srgbClr val="A7A29C"/>
    <a:srgbClr val="B3CBD7"/>
    <a:srgbClr val="DE1E5A"/>
    <a:srgbClr val="ACDDFC"/>
    <a:srgbClr val="FFFFFF"/>
    <a:srgbClr val="E6E6E6"/>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showGuides="1">
      <p:cViewPr varScale="1">
        <p:scale>
          <a:sx n="72" d="100"/>
          <a:sy n="72" d="100"/>
        </p:scale>
        <p:origin x="1314" y="66"/>
      </p:cViewPr>
      <p:guideLst>
        <p:guide orient="horz" pos="2160"/>
        <p:guide pos="2880"/>
        <p:guide pos="340"/>
        <p:guide orient="horz" pos="4020"/>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nkl.co.uk/resource/t2-e-41243-sats-survival-year-6-reading-world-war-ii-evacuation-three-mark-question-practice-activity-pack"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twinkl.co.uk/resource/cfe2-h-141-scotland-in-the-second-world-wari-my-evacuation-suitcase-activity-sheet"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twinkl.co.uk/resource/t2-h-5303-ration-book-booklet" TargetMode="Externa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t-m-279-postcard-writing-template"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6989286" cy="994307"/>
          </a:xfrm>
          <a:prstGeom prst="rect">
            <a:avLst/>
          </a:prstGeom>
          <a:solidFill>
            <a:srgbClr val="FFFFFF"/>
          </a:solidFill>
          <a:ln w="28575">
            <a:solidFill>
              <a:srgbClr val="0675AA"/>
            </a:solidFill>
          </a:ln>
        </p:spPr>
        <p:txBody>
          <a:bodyPr wrap="square" lIns="180000" rIns="900000" rtlCol="0" anchor="ctr">
            <a:noAutofit/>
          </a:bodyPr>
          <a:lstStyle/>
          <a:p>
            <a:pPr lvl="0"/>
            <a:r>
              <a:rPr lang="en-GB" sz="1600" dirty="0">
                <a:solidFill>
                  <a:schemeClr val="dk1"/>
                </a:solidFill>
                <a:ea typeface="Arial"/>
                <a:cs typeface="Arial"/>
                <a:sym typeface="Arial"/>
              </a:rPr>
              <a:t>Over one million children were evacuated during the Second World War. Thousands of children were sent to places such as Australia and New Zealand.</a:t>
            </a:r>
            <a:endParaRPr lang="en-GB" sz="1600" dirty="0"/>
          </a:p>
        </p:txBody>
      </p:sp>
      <p:sp>
        <p:nvSpPr>
          <p:cNvPr id="12" name="Talk about It">
            <a:extLst>
              <a:ext uri="{FF2B5EF4-FFF2-40B4-BE49-F238E27FC236}">
                <a16:creationId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2315842" y="5646693"/>
            <a:ext cx="4155295"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What impact do you think the bombing </a:t>
            </a:r>
            <a:br>
              <a:rPr lang="en-GB" sz="1600" dirty="0">
                <a:solidFill>
                  <a:schemeClr val="dk1"/>
                </a:solidFill>
                <a:ea typeface="Arial"/>
                <a:cs typeface="Arial"/>
                <a:sym typeface="Arial"/>
              </a:rPr>
            </a:br>
            <a:r>
              <a:rPr lang="en-GB" sz="1600" dirty="0">
                <a:solidFill>
                  <a:schemeClr val="dk1"/>
                </a:solidFill>
                <a:ea typeface="Arial"/>
                <a:cs typeface="Arial"/>
                <a:sym typeface="Arial"/>
              </a:rPr>
              <a:t>raids had on children?</a:t>
            </a:r>
          </a:p>
        </p:txBody>
      </p:sp>
      <p:pic>
        <p:nvPicPr>
          <p:cNvPr id="3" name="Picture 2">
            <a:extLst>
              <a:ext uri="{FF2B5EF4-FFF2-40B4-BE49-F238E27FC236}">
                <a16:creationId xmlns:a16="http://schemas.microsoft.com/office/drawing/2014/main" id="{7CCEDE6C-826E-4BA2-81AE-5237BEA61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04" t="-1488" r="-596" b="39699"/>
          <a:stretch/>
        </p:blipFill>
        <p:spPr>
          <a:xfrm>
            <a:off x="5484231" y="1740633"/>
            <a:ext cx="3487260" cy="5117368"/>
          </a:xfrm>
          <a:prstGeom prst="rect">
            <a:avLst/>
          </a:prstGeom>
        </p:spPr>
      </p:pic>
      <p:sp>
        <p:nvSpPr>
          <p:cNvPr id="9" name="TextBox 8">
            <a:extLst>
              <a:ext uri="{FF2B5EF4-FFF2-40B4-BE49-F238E27FC236}">
                <a16:creationId xmlns:a16="http://schemas.microsoft.com/office/drawing/2014/main" id="{5E8A5848-52DE-451E-9A1B-A5308B3BB88F}"/>
              </a:ext>
            </a:extLst>
          </p:cNvPr>
          <p:cNvSpPr txBox="1"/>
          <p:nvPr/>
        </p:nvSpPr>
        <p:spPr>
          <a:xfrm>
            <a:off x="755649" y="3244116"/>
            <a:ext cx="6181481" cy="584775"/>
          </a:xfrm>
          <a:prstGeom prst="rect">
            <a:avLst/>
          </a:prstGeom>
          <a:noFill/>
          <a:ln w="28575">
            <a:noFill/>
          </a:ln>
        </p:spPr>
        <p:txBody>
          <a:bodyPr wrap="square" lIns="144000" rIns="0" rtlCol="0">
            <a:spAutoFit/>
          </a:bodyPr>
          <a:lstStyle/>
          <a:p>
            <a:pPr lvl="0"/>
            <a:r>
              <a:rPr lang="en-GB" sz="1600" dirty="0">
                <a:solidFill>
                  <a:schemeClr val="dk1"/>
                </a:solidFill>
                <a:ea typeface="Arial"/>
                <a:cs typeface="Arial"/>
                <a:sym typeface="Arial"/>
              </a:rPr>
              <a:t>Look at this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Reading Comprehension </a:t>
            </a:r>
            <a:r>
              <a:rPr lang="en-GB" sz="1600" u="sng" dirty="0" err="1">
                <a:solidFill>
                  <a:schemeClr val="hlink"/>
                </a:solidFill>
                <a:ea typeface="Arial"/>
                <a:cs typeface="Arial"/>
                <a:sym typeface="Arial"/>
                <a:hlinkClick r:id="rId3"/>
              </a:rPr>
              <a:t>Pratice</a:t>
            </a:r>
            <a:r>
              <a:rPr lang="en-GB" sz="1600" u="sng" dirty="0">
                <a:solidFill>
                  <a:schemeClr val="hlink"/>
                </a:solidFill>
                <a:ea typeface="Arial"/>
                <a:cs typeface="Arial"/>
                <a:sym typeface="Arial"/>
                <a:hlinkClick r:id="rId3"/>
              </a:rPr>
              <a:t> Activity</a:t>
            </a:r>
            <a:r>
              <a:rPr lang="en-GB" sz="1600" dirty="0">
                <a:solidFill>
                  <a:schemeClr val="dk1"/>
                </a:solidFill>
                <a:ea typeface="Arial"/>
                <a:cs typeface="Arial"/>
                <a:sym typeface="Arial"/>
              </a:rPr>
              <a:t>.</a:t>
            </a:r>
            <a:endParaRPr lang="en-GB" sz="1600" dirty="0"/>
          </a:p>
        </p:txBody>
      </p:sp>
    </p:spTree>
    <p:extLst>
      <p:ext uri="{BB962C8B-B14F-4D97-AF65-F5344CB8AC3E}">
        <p14:creationId xmlns:p14="http://schemas.microsoft.com/office/powerpoint/2010/main" val="40990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2" name="Talk about It">
            <a:extLst>
              <a:ext uri="{FF2B5EF4-FFF2-40B4-BE49-F238E27FC236}">
                <a16:creationId xmlns:a16="http://schemas.microsoft.com/office/drawing/2014/main" id="{1D6CD00D-21CA-40DC-AEF0-A1B2A5889DE0}"/>
              </a:ext>
            </a:extLst>
          </p:cNvPr>
          <p:cNvSpPr/>
          <p:nvPr/>
        </p:nvSpPr>
        <p:spPr>
          <a:xfrm>
            <a:off x="755650" y="2162924"/>
            <a:ext cx="1398465"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2227919" y="2024279"/>
            <a:ext cx="6288408"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For some children, evacuation was a positive experience. For others it was not. Talk about the positives and negatives of being evacuated.</a:t>
            </a:r>
          </a:p>
        </p:txBody>
      </p:sp>
      <p:graphicFrame>
        <p:nvGraphicFramePr>
          <p:cNvPr id="2" name="Table 1">
            <a:extLst>
              <a:ext uri="{FF2B5EF4-FFF2-40B4-BE49-F238E27FC236}">
                <a16:creationId xmlns:a16="http://schemas.microsoft.com/office/drawing/2014/main" id="{A87831EC-25B1-43B6-A184-5249A3A4B450}"/>
              </a:ext>
            </a:extLst>
          </p:cNvPr>
          <p:cNvGraphicFramePr>
            <a:graphicFrameLocks noGrp="1"/>
          </p:cNvGraphicFramePr>
          <p:nvPr>
            <p:extLst>
              <p:ext uri="{D42A27DB-BD31-4B8C-83A1-F6EECF244321}">
                <p14:modId xmlns:p14="http://schemas.microsoft.com/office/powerpoint/2010/main" val="979894136"/>
              </p:ext>
            </p:extLst>
          </p:nvPr>
        </p:nvGraphicFramePr>
        <p:xfrm>
          <a:off x="1139825" y="2766279"/>
          <a:ext cx="6864350" cy="3126504"/>
        </p:xfrm>
        <a:graphic>
          <a:graphicData uri="http://schemas.openxmlformats.org/drawingml/2006/table">
            <a:tbl>
              <a:tblPr firstRow="1" bandRow="1">
                <a:tableStyleId>{7DF18680-E054-41AD-8BC1-D1AEF772440D}</a:tableStyleId>
              </a:tblPr>
              <a:tblGrid>
                <a:gridCol w="3432175">
                  <a:extLst>
                    <a:ext uri="{9D8B030D-6E8A-4147-A177-3AD203B41FA5}">
                      <a16:colId xmlns:a16="http://schemas.microsoft.com/office/drawing/2014/main" val="2481606385"/>
                    </a:ext>
                  </a:extLst>
                </a:gridCol>
                <a:gridCol w="3432175">
                  <a:extLst>
                    <a:ext uri="{9D8B030D-6E8A-4147-A177-3AD203B41FA5}">
                      <a16:colId xmlns:a16="http://schemas.microsoft.com/office/drawing/2014/main" val="2219063323"/>
                    </a:ext>
                  </a:extLst>
                </a:gridCol>
              </a:tblGrid>
              <a:tr h="781626">
                <a:tc>
                  <a:txBody>
                    <a:bodyPr/>
                    <a:lstStyle/>
                    <a:p>
                      <a:pPr algn="l"/>
                      <a:r>
                        <a:rPr lang="en-GB" sz="1800" b="0" dirty="0">
                          <a:latin typeface="+mn-lt"/>
                        </a:rPr>
                        <a:t>Positive Points of Evacuation</a:t>
                      </a:r>
                    </a:p>
                  </a:txBody>
                  <a:tcPr anchor="ctr">
                    <a:solidFill>
                      <a:srgbClr val="0675A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Negative Points of Evacuation</a:t>
                      </a:r>
                    </a:p>
                  </a:txBody>
                  <a:tcPr anchor="ctr">
                    <a:solidFill>
                      <a:srgbClr val="0675AA"/>
                    </a:solidFill>
                  </a:tcPr>
                </a:tc>
                <a:extLst>
                  <a:ext uri="{0D108BD9-81ED-4DB2-BD59-A6C34878D82A}">
                    <a16:rowId xmlns:a16="http://schemas.microsoft.com/office/drawing/2014/main" val="1652026922"/>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u="none" strike="noStrike" cap="none" dirty="0">
                          <a:latin typeface="+mn-lt"/>
                          <a:ea typeface="Arial"/>
                          <a:cs typeface="Arial"/>
                          <a:sym typeface="Arial"/>
                        </a:rPr>
                        <a:t>Children were kept safe </a:t>
                      </a:r>
                      <a:br>
                        <a:rPr lang="en-GB" sz="1600" u="none" strike="noStrike" cap="none" dirty="0">
                          <a:latin typeface="+mn-lt"/>
                          <a:ea typeface="Arial"/>
                          <a:cs typeface="Arial"/>
                          <a:sym typeface="Arial"/>
                        </a:rPr>
                      </a:br>
                      <a:r>
                        <a:rPr lang="en-GB" sz="1600" u="none" strike="noStrike" cap="none" dirty="0">
                          <a:latin typeface="+mn-lt"/>
                          <a:ea typeface="Arial"/>
                          <a:cs typeface="Arial"/>
                          <a:sym typeface="Arial"/>
                        </a:rPr>
                        <a:t>from bombs.</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Children missed their parents.</a:t>
                      </a:r>
                      <a:endParaRPr lang="en-GB" sz="1600" dirty="0">
                        <a:latin typeface="+mn-lt"/>
                      </a:endParaRPr>
                    </a:p>
                  </a:txBody>
                  <a:tcPr anchor="ctr"/>
                </a:tc>
                <a:extLst>
                  <a:ext uri="{0D108BD9-81ED-4DB2-BD59-A6C34878D82A}">
                    <a16:rowId xmlns:a16="http://schemas.microsoft.com/office/drawing/2014/main" val="1227146900"/>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Children got to live in the peaceful, beautiful countryside.</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Sometimes brothers and sisters were kept in separate places.</a:t>
                      </a:r>
                      <a:endParaRPr lang="en-GB" sz="1600" dirty="0">
                        <a:latin typeface="+mn-lt"/>
                      </a:endParaRPr>
                    </a:p>
                  </a:txBody>
                  <a:tcPr anchor="ctr"/>
                </a:tc>
                <a:extLst>
                  <a:ext uri="{0D108BD9-81ED-4DB2-BD59-A6C34878D82A}">
                    <a16:rowId xmlns:a16="http://schemas.microsoft.com/office/drawing/2014/main" val="157912559"/>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Many children stayed with </a:t>
                      </a:r>
                      <a:br>
                        <a:rPr lang="en-GB" sz="1600" dirty="0">
                          <a:latin typeface="+mn-lt"/>
                          <a:ea typeface="Arial"/>
                          <a:cs typeface="Arial"/>
                          <a:sym typeface="Arial"/>
                        </a:rPr>
                      </a:br>
                      <a:r>
                        <a:rPr lang="en-GB" sz="1600" dirty="0">
                          <a:latin typeface="+mn-lt"/>
                          <a:ea typeface="Arial"/>
                          <a:cs typeface="Arial"/>
                          <a:sym typeface="Arial"/>
                        </a:rPr>
                        <a:t>caring people.</a:t>
                      </a: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 children stayed with people who weren’t very nice to them.</a:t>
                      </a:r>
                      <a:endParaRPr lang="en-GB" sz="1600" dirty="0">
                        <a:latin typeface="+mn-lt"/>
                      </a:endParaRPr>
                    </a:p>
                  </a:txBody>
                  <a:tcPr anchor="ctr"/>
                </a:tc>
                <a:extLst>
                  <a:ext uri="{0D108BD9-81ED-4DB2-BD59-A6C34878D82A}">
                    <a16:rowId xmlns:a16="http://schemas.microsoft.com/office/drawing/2014/main" val="3196518442"/>
                  </a:ext>
                </a:extLst>
              </a:tr>
            </a:tbl>
          </a:graphicData>
        </a:graphic>
      </p:graphicFrame>
    </p:spTree>
    <p:extLst>
      <p:ext uri="{BB962C8B-B14F-4D97-AF65-F5344CB8AC3E}">
        <p14:creationId xmlns:p14="http://schemas.microsoft.com/office/powerpoint/2010/main" val="345757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12"/>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4A83C91-8418-45C7-8E95-78C98F767459}"/>
              </a:ext>
            </a:extLst>
          </p:cNvPr>
          <p:cNvSpPr/>
          <p:nvPr/>
        </p:nvSpPr>
        <p:spPr>
          <a:xfrm>
            <a:off x="4695092" y="3262119"/>
            <a:ext cx="2893158" cy="2893158"/>
          </a:xfrm>
          <a:prstGeom prst="ellipse">
            <a:avLst/>
          </a:prstGeom>
          <a:solidFill>
            <a:srgbClr val="B3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7632700" cy="1019909"/>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Parents were given a list of things to pack for their children</a:t>
            </a:r>
            <a:r>
              <a:rPr lang="en-GB" sz="1600" dirty="0">
                <a:solidFill>
                  <a:schemeClr val="dk1"/>
                </a:solidFill>
              </a:rPr>
              <a:t> which included</a:t>
            </a:r>
            <a:r>
              <a:rPr lang="en-GB" sz="1600" dirty="0">
                <a:solidFill>
                  <a:schemeClr val="dk1"/>
                </a:solidFill>
                <a:ea typeface="Arial"/>
                <a:cs typeface="Arial"/>
                <a:sym typeface="Arial"/>
              </a:rPr>
              <a:t> a gas mask, underwear, pyjamas or a nightie, plimsolls, toothbrush, comb, a towel, soap, a flannel, handkerchiefs and a warm coat</a:t>
            </a:r>
            <a:r>
              <a:rPr lang="en-GB" sz="1600" dirty="0">
                <a:solidFill>
                  <a:schemeClr val="dk1"/>
                </a:solidFill>
              </a:rPr>
              <a:t>.</a:t>
            </a:r>
            <a:endParaRPr lang="en-GB" sz="1600" dirty="0"/>
          </a:p>
        </p:txBody>
      </p:sp>
      <p:sp>
        <p:nvSpPr>
          <p:cNvPr id="11" name="TextBox 10">
            <a:extLst>
              <a:ext uri="{FF2B5EF4-FFF2-40B4-BE49-F238E27FC236}">
                <a16:creationId xmlns:a16="http://schemas.microsoft.com/office/drawing/2014/main" id="{5348A2D1-5884-4AB0-95B7-FBFAD1FC4EA6}"/>
              </a:ext>
            </a:extLst>
          </p:cNvPr>
          <p:cNvSpPr txBox="1"/>
          <p:nvPr/>
        </p:nvSpPr>
        <p:spPr>
          <a:xfrm>
            <a:off x="755650" y="3354510"/>
            <a:ext cx="3816350" cy="2800767"/>
          </a:xfrm>
          <a:prstGeom prst="rect">
            <a:avLst/>
          </a:prstGeom>
          <a:noFill/>
          <a:ln w="28575">
            <a:noFill/>
          </a:ln>
        </p:spPr>
        <p:txBody>
          <a:bodyPr wrap="square" lIns="108000" rIns="0" rtlCol="0">
            <a:spAutoFit/>
          </a:bodyPr>
          <a:lstStyle/>
          <a:p>
            <a:pPr lvl="0"/>
            <a:r>
              <a:rPr lang="en-GB" sz="1600" dirty="0">
                <a:solidFill>
                  <a:schemeClr val="dk1"/>
                </a:solidFill>
                <a:ea typeface="Arial"/>
                <a:cs typeface="Arial"/>
                <a:sym typeface="Arial"/>
              </a:rPr>
              <a:t>This list doesn’t sound like very much, but some families struggled to even get these items. A lot of children who were being evacuated came from very poor families.</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Some children took a toy with them but it would have been something small. They had to be able to carry all their possessions themselves in one small suitcase. </a:t>
            </a:r>
            <a:endParaRPr lang="en-GB" sz="1600" dirty="0"/>
          </a:p>
        </p:txBody>
      </p:sp>
      <p:pic>
        <p:nvPicPr>
          <p:cNvPr id="4" name="Picture 3">
            <a:extLst>
              <a:ext uri="{FF2B5EF4-FFF2-40B4-BE49-F238E27FC236}">
                <a16:creationId xmlns:a16="http://schemas.microsoft.com/office/drawing/2014/main" id="{A8F15A99-63F0-4DC8-AA8A-5780E8605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187629"/>
            <a:ext cx="3966240" cy="3042138"/>
          </a:xfrm>
          <a:prstGeom prst="rect">
            <a:avLst/>
          </a:prstGeom>
        </p:spPr>
      </p:pic>
    </p:spTree>
    <p:extLst>
      <p:ext uri="{BB962C8B-B14F-4D97-AF65-F5344CB8AC3E}">
        <p14:creationId xmlns:p14="http://schemas.microsoft.com/office/powerpoint/2010/main" val="482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05064E-E631-4EE9-BF34-EA7E292919C2}"/>
              </a:ext>
            </a:extLst>
          </p:cNvPr>
          <p:cNvSpPr/>
          <p:nvPr/>
        </p:nvSpPr>
        <p:spPr>
          <a:xfrm>
            <a:off x="5425342" y="2499200"/>
            <a:ext cx="2963008" cy="2963008"/>
          </a:xfrm>
          <a:prstGeom prst="ellipse">
            <a:avLst/>
          </a:prstGeom>
          <a:solidFill>
            <a:srgbClr val="067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8" y="1947296"/>
            <a:ext cx="7632701"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Your task is to imagine you are being evacuated and you have to decide what </a:t>
            </a:r>
            <a:br>
              <a:rPr lang="en-GB" sz="1600" dirty="0">
                <a:solidFill>
                  <a:schemeClr val="dk1"/>
                </a:solidFill>
                <a:ea typeface="Arial"/>
                <a:cs typeface="Arial"/>
                <a:sym typeface="Arial"/>
              </a:rPr>
            </a:br>
            <a:r>
              <a:rPr lang="en-GB" sz="1600" dirty="0">
                <a:solidFill>
                  <a:schemeClr val="dk1"/>
                </a:solidFill>
                <a:ea typeface="Arial"/>
                <a:cs typeface="Arial"/>
                <a:sym typeface="Arial"/>
              </a:rPr>
              <a:t>to pack. </a:t>
            </a:r>
            <a:endParaRPr lang="en-GB" sz="1600" dirty="0"/>
          </a:p>
        </p:txBody>
      </p:sp>
      <p:pic>
        <p:nvPicPr>
          <p:cNvPr id="3" name="Picture 2">
            <a:extLst>
              <a:ext uri="{FF2B5EF4-FFF2-40B4-BE49-F238E27FC236}">
                <a16:creationId xmlns:a16="http://schemas.microsoft.com/office/drawing/2014/main" id="{CC9F9C1F-EA61-4C19-B029-3D72BF2F9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4646816" y="3120610"/>
            <a:ext cx="3554492" cy="2596261"/>
          </a:xfrm>
          <a:prstGeom prst="rect">
            <a:avLst/>
          </a:prstGeom>
        </p:spPr>
      </p:pic>
      <p:sp>
        <p:nvSpPr>
          <p:cNvPr id="4" name="TextBox 3">
            <a:extLst>
              <a:ext uri="{FF2B5EF4-FFF2-40B4-BE49-F238E27FC236}">
                <a16:creationId xmlns:a16="http://schemas.microsoft.com/office/drawing/2014/main" id="{1F852A86-F17C-4DC2-950B-040A82574D02}"/>
              </a:ext>
            </a:extLst>
          </p:cNvPr>
          <p:cNvSpPr txBox="1"/>
          <p:nvPr/>
        </p:nvSpPr>
        <p:spPr>
          <a:xfrm>
            <a:off x="755649" y="2654144"/>
            <a:ext cx="3816350" cy="3847207"/>
          </a:xfrm>
          <a:prstGeom prst="rect">
            <a:avLst/>
          </a:prstGeom>
          <a:noFill/>
        </p:spPr>
        <p:txBody>
          <a:bodyPr wrap="square" rtlCol="0">
            <a:spAutoFit/>
          </a:bodyPr>
          <a:lstStyle/>
          <a:p>
            <a:pPr lvl="0"/>
            <a:r>
              <a:rPr lang="en-GB" sz="1600" dirty="0">
                <a:solidFill>
                  <a:schemeClr val="dk1"/>
                </a:solidFill>
                <a:ea typeface="Arial"/>
                <a:cs typeface="Arial"/>
                <a:sym typeface="Arial"/>
              </a:rPr>
              <a:t>You will need to think about the following things:</a:t>
            </a:r>
          </a:p>
          <a:p>
            <a:pPr marL="285750" indent="-285750">
              <a:buFont typeface="Arial" panose="020B0604020202020204" pitchFamily="34" charset="0"/>
              <a:buChar char="•"/>
            </a:pPr>
            <a:r>
              <a:rPr lang="en-GB" sz="1600" dirty="0">
                <a:solidFill>
                  <a:schemeClr val="dk1"/>
                </a:solidFill>
                <a:ea typeface="Arial"/>
                <a:cs typeface="Arial"/>
                <a:sym typeface="Arial"/>
              </a:rPr>
              <a:t>What practical items will you need?</a:t>
            </a:r>
          </a:p>
          <a:p>
            <a:pPr marL="285750" indent="-285750">
              <a:buFont typeface="Arial" panose="020B0604020202020204" pitchFamily="34" charset="0"/>
              <a:buChar char="•"/>
            </a:pPr>
            <a:r>
              <a:rPr lang="en-GB" sz="1600" dirty="0">
                <a:solidFill>
                  <a:schemeClr val="dk1"/>
                </a:solidFill>
                <a:ea typeface="Arial"/>
                <a:cs typeface="Arial"/>
                <a:sym typeface="Arial"/>
              </a:rPr>
              <a:t>Will you take a toy?</a:t>
            </a:r>
          </a:p>
          <a:p>
            <a:pPr marL="285750" indent="-285750">
              <a:buFont typeface="Arial" panose="020B0604020202020204" pitchFamily="34" charset="0"/>
              <a:buChar char="•"/>
            </a:pPr>
            <a:r>
              <a:rPr lang="en-GB" sz="1600" dirty="0">
                <a:solidFill>
                  <a:schemeClr val="dk1"/>
                </a:solidFill>
                <a:ea typeface="Arial"/>
                <a:cs typeface="Arial"/>
                <a:sym typeface="Arial"/>
              </a:rPr>
              <a:t>Will you pack any items that remind you of home?</a:t>
            </a:r>
          </a:p>
          <a:p>
            <a:pPr marL="285750" indent="-285750">
              <a:buFont typeface="Arial" panose="020B0604020202020204" pitchFamily="34" charset="0"/>
              <a:buChar char="•"/>
            </a:pPr>
            <a:r>
              <a:rPr lang="en-GB" sz="1600" dirty="0">
                <a:solidFill>
                  <a:schemeClr val="dk1"/>
                </a:solidFill>
                <a:ea typeface="Arial"/>
                <a:cs typeface="Arial"/>
                <a:sym typeface="Arial"/>
              </a:rPr>
              <a:t>Whatever you pack, you must be able to carry it all yourself.</a:t>
            </a:r>
          </a:p>
          <a:p>
            <a:endParaRPr lang="en-GB" sz="1600" dirty="0">
              <a:solidFill>
                <a:schemeClr val="dk1"/>
              </a:solidFill>
              <a:ea typeface="Arial"/>
              <a:cs typeface="Arial"/>
              <a:sym typeface="Arial"/>
            </a:endParaRPr>
          </a:p>
          <a:p>
            <a:endParaRPr lang="en-GB" sz="1600" dirty="0">
              <a:solidFill>
                <a:schemeClr val="dk1"/>
              </a:solidFill>
              <a:ea typeface="Arial"/>
              <a:cs typeface="Arial"/>
              <a:sym typeface="Arial"/>
            </a:endParaRPr>
          </a:p>
          <a:p>
            <a:r>
              <a:rPr lang="en-GB" sz="1600" dirty="0">
                <a:solidFill>
                  <a:schemeClr val="dk1"/>
                </a:solidFill>
                <a:ea typeface="Arial"/>
                <a:cs typeface="Arial"/>
                <a:sym typeface="Arial"/>
              </a:rPr>
              <a:t>You could draw your items and write about them on the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Suitcase Activity</a:t>
            </a:r>
            <a:r>
              <a:rPr lang="en-GB" sz="1600" dirty="0">
                <a:solidFill>
                  <a:schemeClr val="dk1"/>
                </a:solidFill>
              </a:rPr>
              <a:t>.</a:t>
            </a:r>
            <a:r>
              <a:rPr lang="en-GB" sz="1600" dirty="0">
                <a:solidFill>
                  <a:schemeClr val="dk1"/>
                </a:solidFill>
                <a:ea typeface="Arial"/>
                <a:cs typeface="Arial"/>
                <a:sym typeface="Arial"/>
              </a:rPr>
              <a:t> </a:t>
            </a:r>
          </a:p>
          <a:p>
            <a:endParaRPr lang="en-GB" dirty="0"/>
          </a:p>
          <a:p>
            <a:endParaRPr lang="en-GB" dirty="0"/>
          </a:p>
        </p:txBody>
      </p:sp>
    </p:spTree>
    <p:extLst>
      <p:ext uri="{BB962C8B-B14F-4D97-AF65-F5344CB8AC3E}">
        <p14:creationId xmlns:p14="http://schemas.microsoft.com/office/powerpoint/2010/main" val="40365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75E9F-99E3-4FCD-9281-A164A0058A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22" r="16176"/>
          <a:stretch/>
        </p:blipFill>
        <p:spPr>
          <a:xfrm>
            <a:off x="4572000" y="1914425"/>
            <a:ext cx="3816349" cy="3816349"/>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Glossary</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080120" cy="2800767"/>
          </a:xfrm>
          <a:prstGeom prst="rect">
            <a:avLst/>
          </a:prstGeom>
          <a:noFill/>
          <a:ln w="28575">
            <a:noFill/>
          </a:ln>
        </p:spPr>
        <p:txBody>
          <a:bodyPr wrap="square" lIns="0" rIns="0" rtlCol="0">
            <a:spAutoFit/>
          </a:bodyPr>
          <a:lstStyle/>
          <a:p>
            <a:pPr lvl="0"/>
            <a:r>
              <a:rPr lang="en-GB" sz="1600" b="1" dirty="0">
                <a:solidFill>
                  <a:schemeClr val="dk1"/>
                </a:solidFill>
                <a:hlinkClick r:id="rId3" action="ppaction://hlinksldjump"/>
              </a:rPr>
              <a:t>censored</a:t>
            </a:r>
            <a:r>
              <a:rPr lang="en-GB" sz="1600" dirty="0">
                <a:solidFill>
                  <a:schemeClr val="dk1"/>
                </a:solidFill>
                <a:ea typeface="Arial"/>
                <a:cs typeface="Arial"/>
                <a:sym typeface="Arial"/>
              </a:rPr>
              <a:t> – To have parts taken out</a:t>
            </a:r>
            <a:r>
              <a:rPr lang="en-GB" sz="1600" dirty="0">
                <a:solidFill>
                  <a:schemeClr val="dk1"/>
                </a:solidFill>
              </a:rPr>
              <a:t>.</a:t>
            </a:r>
          </a:p>
          <a:p>
            <a:pPr lvl="0"/>
            <a:endParaRPr lang="en-GB" sz="1600" dirty="0"/>
          </a:p>
          <a:p>
            <a:pPr lvl="0"/>
            <a:r>
              <a:rPr lang="en-GB" sz="1600" b="1" dirty="0">
                <a:solidFill>
                  <a:schemeClr val="dk1"/>
                </a:solidFill>
                <a:hlinkClick r:id="rId3" action="ppaction://hlinksldjump"/>
              </a:rPr>
              <a:t>conscription</a:t>
            </a:r>
            <a:r>
              <a:rPr lang="en-GB" sz="1600" dirty="0">
                <a:solidFill>
                  <a:schemeClr val="dk1"/>
                </a:solidFill>
                <a:ea typeface="Arial"/>
                <a:cs typeface="Arial"/>
                <a:sym typeface="Arial"/>
                <a:hlinkClick r:id="rId3" action="ppaction://hlinksldjump"/>
              </a:rPr>
              <a:t> </a:t>
            </a:r>
            <a:r>
              <a:rPr lang="en-GB" sz="1600" dirty="0">
                <a:solidFill>
                  <a:schemeClr val="dk1"/>
                </a:solidFill>
                <a:ea typeface="Arial"/>
                <a:cs typeface="Arial"/>
                <a:sym typeface="Arial"/>
              </a:rPr>
              <a:t>– </a:t>
            </a:r>
            <a:r>
              <a:rPr lang="en-GB" sz="1600" dirty="0">
                <a:solidFill>
                  <a:schemeClr val="dk1"/>
                </a:solidFill>
              </a:rPr>
              <a:t>W</a:t>
            </a:r>
            <a:r>
              <a:rPr lang="en-GB" sz="1600" dirty="0">
                <a:solidFill>
                  <a:schemeClr val="dk1"/>
                </a:solidFill>
                <a:ea typeface="Arial"/>
                <a:cs typeface="Arial"/>
                <a:sym typeface="Arial"/>
              </a:rPr>
              <a:t>here it is the law that people join one of the armed forces. </a:t>
            </a:r>
            <a:endParaRPr lang="en-GB" sz="1600" dirty="0"/>
          </a:p>
          <a:p>
            <a:pPr lvl="0"/>
            <a:endParaRPr lang="en-GB" sz="1600" b="1" dirty="0">
              <a:solidFill>
                <a:schemeClr val="dk1"/>
              </a:solidFill>
            </a:endParaRPr>
          </a:p>
          <a:p>
            <a:pPr lvl="0"/>
            <a:r>
              <a:rPr lang="en-GB" sz="1600" b="1" dirty="0">
                <a:solidFill>
                  <a:schemeClr val="dk1"/>
                </a:solidFill>
                <a:hlinkClick r:id="rId4" action="ppaction://hlinksldjump"/>
              </a:rPr>
              <a:t>evacuated</a:t>
            </a:r>
            <a:r>
              <a:rPr lang="en-GB" sz="1600" dirty="0">
                <a:solidFill>
                  <a:schemeClr val="dk1"/>
                </a:solidFill>
                <a:ea typeface="Arial"/>
                <a:cs typeface="Arial"/>
                <a:sym typeface="Arial"/>
              </a:rPr>
              <a:t> – To be taken to a place </a:t>
            </a:r>
            <a:br>
              <a:rPr lang="en-GB" sz="1600" dirty="0">
                <a:solidFill>
                  <a:schemeClr val="dk1"/>
                </a:solidFill>
                <a:ea typeface="Arial"/>
                <a:cs typeface="Arial"/>
                <a:sym typeface="Arial"/>
              </a:rPr>
            </a:br>
            <a:r>
              <a:rPr lang="en-GB" sz="1600" dirty="0">
                <a:solidFill>
                  <a:schemeClr val="dk1"/>
                </a:solidFill>
                <a:ea typeface="Arial"/>
                <a:cs typeface="Arial"/>
                <a:sym typeface="Arial"/>
              </a:rPr>
              <a:t>of safety. </a:t>
            </a:r>
          </a:p>
          <a:p>
            <a:pPr lvl="0"/>
            <a:endParaRPr lang="en-GB" sz="1600" dirty="0"/>
          </a:p>
          <a:p>
            <a:pPr lvl="0"/>
            <a:r>
              <a:rPr lang="en-GB" sz="1600" b="1" dirty="0">
                <a:solidFill>
                  <a:schemeClr val="dk1"/>
                </a:solidFill>
                <a:hlinkClick r:id="rId5" action="ppaction://hlinksldjump"/>
              </a:rPr>
              <a:t>self-sufficient</a:t>
            </a:r>
            <a:r>
              <a:rPr lang="en-GB" sz="1600" dirty="0">
                <a:solidFill>
                  <a:schemeClr val="dk1"/>
                </a:solidFill>
                <a:ea typeface="Arial"/>
                <a:cs typeface="Arial"/>
                <a:sym typeface="Arial"/>
              </a:rPr>
              <a:t> – To be able to produce everything needed without getting </a:t>
            </a:r>
            <a:br>
              <a:rPr lang="en-GB" sz="1600" dirty="0">
                <a:solidFill>
                  <a:schemeClr val="dk1"/>
                </a:solidFill>
                <a:ea typeface="Arial"/>
                <a:cs typeface="Arial"/>
                <a:sym typeface="Arial"/>
              </a:rPr>
            </a:br>
            <a:r>
              <a:rPr lang="en-GB" sz="1600" dirty="0">
                <a:solidFill>
                  <a:schemeClr val="dk1"/>
                </a:solidFill>
                <a:ea typeface="Arial"/>
                <a:cs typeface="Arial"/>
                <a:sym typeface="Arial"/>
              </a:rPr>
              <a:t>things from somewhere else.</a:t>
            </a:r>
            <a:endParaRPr lang="en-GB" sz="1600" dirty="0"/>
          </a:p>
        </p:txBody>
      </p:sp>
      <p:sp>
        <p:nvSpPr>
          <p:cNvPr id="7" name="Oval 6">
            <a:extLst>
              <a:ext uri="{FF2B5EF4-FFF2-40B4-BE49-F238E27FC236}">
                <a16:creationId xmlns:a16="http://schemas.microsoft.com/office/drawing/2014/main" id="{68628272-B815-434B-90F4-06BA1F8A6740}"/>
              </a:ext>
            </a:extLst>
          </p:cNvPr>
          <p:cNvSpPr/>
          <p:nvPr/>
        </p:nvSpPr>
        <p:spPr>
          <a:xfrm>
            <a:off x="4572000" y="1914426"/>
            <a:ext cx="3816350" cy="381634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68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The Second World War</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1933372"/>
            <a:ext cx="7632700" cy="3539430"/>
          </a:xfrm>
          <a:prstGeom prst="rect">
            <a:avLst/>
          </a:prstGeom>
          <a:noFill/>
          <a:ln w="28575">
            <a:noFill/>
          </a:ln>
        </p:spPr>
        <p:txBody>
          <a:bodyPr wrap="square" lIns="0" rIns="108000" rtlCol="0">
            <a:spAutoFit/>
          </a:bodyPr>
          <a:lstStyle/>
          <a:p>
            <a:pPr>
              <a:buClr>
                <a:schemeClr val="dk1"/>
              </a:buClr>
              <a:buSzPts val="1800"/>
            </a:pPr>
            <a:r>
              <a:rPr lang="en-GB" sz="1600" dirty="0">
                <a:solidFill>
                  <a:schemeClr val="dk1"/>
                </a:solidFill>
                <a:ea typeface="Arial"/>
                <a:cs typeface="Arial"/>
                <a:sym typeface="Arial"/>
              </a:rPr>
              <a:t>For children who were alive during the years 1939 – 1945, their childhood was dominated by the Second World War. Here are some facts about this war:</a:t>
            </a:r>
            <a:br>
              <a:rPr lang="en-GB" sz="1600" dirty="0">
                <a:solidFill>
                  <a:schemeClr val="dk1"/>
                </a:solidFill>
                <a:ea typeface="Arial"/>
                <a:cs typeface="Arial"/>
                <a:sym typeface="Arial"/>
              </a:rPr>
            </a:br>
            <a:endParaRPr lang="en-GB" sz="1600" dirty="0">
              <a:solidFill>
                <a:schemeClr val="dk1"/>
              </a:solidFill>
              <a:ea typeface="Arial"/>
              <a:cs typeface="Arial"/>
              <a:sym typeface="Arial"/>
            </a:endParaRPr>
          </a:p>
          <a:p>
            <a:pPr marL="285750" lvl="0" indent="-285750">
              <a:buClr>
                <a:schemeClr val="dk1"/>
              </a:buClr>
              <a:buSzPts val="1800"/>
              <a:buFont typeface="Arial"/>
              <a:buChar char="•"/>
            </a:pPr>
            <a:r>
              <a:rPr lang="en-GB" sz="1600" dirty="0">
                <a:solidFill>
                  <a:schemeClr val="dk1"/>
                </a:solidFill>
                <a:ea typeface="Arial"/>
                <a:cs typeface="Arial"/>
                <a:sym typeface="Arial"/>
              </a:rPr>
              <a:t>It started only </a:t>
            </a:r>
            <a:r>
              <a:rPr lang="en-GB" sz="1600" dirty="0">
                <a:solidFill>
                  <a:schemeClr val="dk1"/>
                </a:solidFill>
              </a:rPr>
              <a:t>21</a:t>
            </a:r>
            <a:r>
              <a:rPr lang="en-GB" sz="1600" dirty="0">
                <a:solidFill>
                  <a:schemeClr val="dk1"/>
                </a:solidFill>
                <a:ea typeface="Arial"/>
                <a:cs typeface="Arial"/>
                <a:sym typeface="Arial"/>
              </a:rPr>
              <a:t> years after the </a:t>
            </a:r>
            <a:r>
              <a:rPr lang="en-GB" sz="1600" dirty="0">
                <a:solidFill>
                  <a:schemeClr val="dk1"/>
                </a:solidFill>
              </a:rPr>
              <a:t>First </a:t>
            </a:r>
            <a:r>
              <a:rPr lang="en-GB" sz="1600" dirty="0">
                <a:solidFill>
                  <a:schemeClr val="dk1"/>
                </a:solidFill>
                <a:ea typeface="Arial"/>
                <a:cs typeface="Arial"/>
                <a:sym typeface="Arial"/>
              </a:rPr>
              <a:t>World War had ended.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Allied countries were lead by the United Kingdom, France and the Soviet Union. The United States of America joined the Allies in 1941 after Japan bombed Hawaii.</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Axis countries were lead by Germany, Italy and Japan.</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During the war, millions of Jewish people and other groups of people were murdered in what is known as the Holocaust.</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Germany surrendered on 8</a:t>
            </a:r>
            <a:r>
              <a:rPr lang="en-GB" sz="1600" baseline="30000" dirty="0">
                <a:solidFill>
                  <a:schemeClr val="dk1"/>
                </a:solidFill>
                <a:ea typeface="Arial"/>
                <a:cs typeface="Arial"/>
                <a:sym typeface="Arial"/>
              </a:rPr>
              <a:t>th</a:t>
            </a:r>
            <a:r>
              <a:rPr lang="en-GB" sz="1600" dirty="0">
                <a:solidFill>
                  <a:schemeClr val="dk1"/>
                </a:solidFill>
                <a:ea typeface="Arial"/>
                <a:cs typeface="Arial"/>
                <a:sym typeface="Arial"/>
              </a:rPr>
              <a:t> May 1945 which was known as Victory in Europe Day (VE Day).</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Japan surrendered on 2</a:t>
            </a:r>
            <a:r>
              <a:rPr lang="en-GB" sz="1600" baseline="30000" dirty="0">
                <a:solidFill>
                  <a:schemeClr val="dk1"/>
                </a:solidFill>
                <a:ea typeface="Arial"/>
                <a:cs typeface="Arial"/>
                <a:sym typeface="Arial"/>
              </a:rPr>
              <a:t>nd</a:t>
            </a:r>
            <a:r>
              <a:rPr lang="en-GB" sz="1600" dirty="0">
                <a:solidFill>
                  <a:schemeClr val="dk1"/>
                </a:solidFill>
                <a:ea typeface="Arial"/>
                <a:cs typeface="Arial"/>
                <a:sym typeface="Arial"/>
              </a:rPr>
              <a:t> September 1945 on VJ Day (Victory in Japan Day). This officially brought the Second World War to an end.</a:t>
            </a:r>
            <a:endParaRPr lang="en-GB" sz="1600" dirty="0"/>
          </a:p>
        </p:txBody>
      </p:sp>
      <p:sp>
        <p:nvSpPr>
          <p:cNvPr id="7" name="Talk about It">
            <a:extLst>
              <a:ext uri="{FF2B5EF4-FFF2-40B4-BE49-F238E27FC236}">
                <a16:creationId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Have you ever met anyone who was alive during the Second World War? If so, did they tell you what it was like to live through it?</a:t>
            </a:r>
          </a:p>
        </p:txBody>
      </p:sp>
    </p:spTree>
    <p:extLst>
      <p:ext uri="{BB962C8B-B14F-4D97-AF65-F5344CB8AC3E}">
        <p14:creationId xmlns:p14="http://schemas.microsoft.com/office/powerpoint/2010/main" val="22522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3429000"/>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Rationing was where things such as food, clothing and petrol were limited to a certain amount per person. This was to make sure that food was shared out fairly and that everyone had what they needed. Goods became scarce because German submarines started attacking ships that brought things to Britain. The country had to become </a:t>
            </a:r>
            <a:r>
              <a:rPr lang="en-GB" sz="1600" b="1" dirty="0">
                <a:solidFill>
                  <a:schemeClr val="dk1"/>
                </a:solidFill>
                <a:ea typeface="Arial"/>
                <a:cs typeface="Arial"/>
                <a:sym typeface="Arial"/>
                <a:hlinkClick r:id="rId2" action="ppaction://hlinksldjump"/>
              </a:rPr>
              <a:t>self-sufficient</a:t>
            </a:r>
            <a:r>
              <a:rPr lang="en-GB" sz="1600" dirty="0">
                <a:solidFill>
                  <a:schemeClr val="dk1"/>
                </a:solidFill>
                <a:ea typeface="Arial"/>
                <a:cs typeface="Arial"/>
                <a:sym typeface="Arial"/>
              </a:rPr>
              <a:t> and a way of doing this was to ration things. Rationing began in January 1940 and gradually most food was rationed.</a:t>
            </a:r>
            <a:endParaRPr lang="en-GB" sz="1600" dirty="0"/>
          </a:p>
        </p:txBody>
      </p:sp>
      <p:grpSp>
        <p:nvGrpSpPr>
          <p:cNvPr id="11" name="Group 10">
            <a:extLst>
              <a:ext uri="{FF2B5EF4-FFF2-40B4-BE49-F238E27FC236}">
                <a16:creationId xmlns:a16="http://schemas.microsoft.com/office/drawing/2014/main" id="{D0BE839A-7802-4DBC-AC47-9DD709BFDB4F}"/>
              </a:ext>
            </a:extLst>
          </p:cNvPr>
          <p:cNvGrpSpPr/>
          <p:nvPr/>
        </p:nvGrpSpPr>
        <p:grpSpPr>
          <a:xfrm>
            <a:off x="4572000" y="2020058"/>
            <a:ext cx="3835619" cy="3866468"/>
            <a:chOff x="4552732" y="2107981"/>
            <a:chExt cx="3835619" cy="3866468"/>
          </a:xfrm>
        </p:grpSpPr>
        <p:pic>
          <p:nvPicPr>
            <p:cNvPr id="8" name="Picture 7">
              <a:extLst>
                <a:ext uri="{FF2B5EF4-FFF2-40B4-BE49-F238E27FC236}">
                  <a16:creationId xmlns:a16="http://schemas.microsoft.com/office/drawing/2014/main" id="{4907F132-0583-4011-A19E-F0642A165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5" r="25263"/>
            <a:stretch/>
          </p:blipFill>
          <p:spPr>
            <a:xfrm>
              <a:off x="4552733" y="2107982"/>
              <a:ext cx="3835618" cy="3866467"/>
            </a:xfrm>
            <a:prstGeom prst="flowChartConnector">
              <a:avLst/>
            </a:prstGeom>
          </p:spPr>
        </p:pic>
        <p:sp>
          <p:nvSpPr>
            <p:cNvPr id="4" name="Oval 3">
              <a:extLst>
                <a:ext uri="{FF2B5EF4-FFF2-40B4-BE49-F238E27FC236}">
                  <a16:creationId xmlns:a16="http://schemas.microsoft.com/office/drawing/2014/main" id="{B480FA5D-289B-4D1F-8B78-F66DF85836A7}"/>
                </a:ext>
              </a:extLst>
            </p:cNvPr>
            <p:cNvSpPr/>
            <p:nvPr/>
          </p:nvSpPr>
          <p:spPr>
            <a:xfrm>
              <a:off x="4552732" y="2107981"/>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36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2560735"/>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People were given ration books which had food coupons in them. Every time they bought food, the shopkeeper took a token. This made sure people only bought the food they were allowed to have. Have a look at this </a:t>
            </a:r>
            <a:r>
              <a:rPr lang="en-GB" sz="1600" u="sng" dirty="0">
                <a:solidFill>
                  <a:schemeClr val="hlink"/>
                </a:solidFill>
                <a:ea typeface="Arial"/>
                <a:cs typeface="Arial"/>
                <a:sym typeface="Arial"/>
                <a:hlinkClick r:id="rId2"/>
              </a:rPr>
              <a:t>Ration Book</a:t>
            </a:r>
            <a:r>
              <a:rPr lang="en-GB" sz="1600" dirty="0">
                <a:solidFill>
                  <a:schemeClr val="dk1"/>
                </a:solidFill>
                <a:ea typeface="Arial"/>
                <a:cs typeface="Arial"/>
                <a:sym typeface="Arial"/>
              </a:rPr>
              <a:t>  Families were encouraged to turn their gardens into allotments, in order to grow their own fruit and vegetables.</a:t>
            </a:r>
            <a:endParaRPr lang="en-GB" sz="1600" dirty="0"/>
          </a:p>
        </p:txBody>
      </p:sp>
      <p:pic>
        <p:nvPicPr>
          <p:cNvPr id="7" name="Picture 6">
            <a:extLst>
              <a:ext uri="{FF2B5EF4-FFF2-40B4-BE49-F238E27FC236}">
                <a16:creationId xmlns:a16="http://schemas.microsoft.com/office/drawing/2014/main" id="{70F5920F-0443-4AA2-BF55-D65FB0848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4367" y="2020058"/>
            <a:ext cx="3866467" cy="3866467"/>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4" name="Oval 3">
            <a:extLst>
              <a:ext uri="{FF2B5EF4-FFF2-40B4-BE49-F238E27FC236}">
                <a16:creationId xmlns:a16="http://schemas.microsoft.com/office/drawing/2014/main" id="{B480FA5D-289B-4D1F-8B78-F66DF85836A7}"/>
              </a:ext>
            </a:extLst>
          </p:cNvPr>
          <p:cNvSpPr/>
          <p:nvPr/>
        </p:nvSpPr>
        <p:spPr>
          <a:xfrm>
            <a:off x="4572000" y="2020058"/>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077459-DC01-4032-B53D-22CE81068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163" y="2213962"/>
            <a:ext cx="2953016" cy="3878863"/>
          </a:xfrm>
          <a:prstGeom prst="rect">
            <a:avLst/>
          </a:prstGeom>
        </p:spPr>
      </p:pic>
    </p:spTree>
    <p:extLst>
      <p:ext uri="{BB962C8B-B14F-4D97-AF65-F5344CB8AC3E}">
        <p14:creationId xmlns:p14="http://schemas.microsoft.com/office/powerpoint/2010/main" val="37733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12" name="TextBox 11">
            <a:extLst>
              <a:ext uri="{FF2B5EF4-FFF2-40B4-BE49-F238E27FC236}">
                <a16:creationId xmlns:a16="http://schemas.microsoft.com/office/drawing/2014/main" id="{C5DB6E0A-609D-4565-8C81-8038B97A8489}"/>
              </a:ext>
            </a:extLst>
          </p:cNvPr>
          <p:cNvSpPr txBox="1"/>
          <p:nvPr/>
        </p:nvSpPr>
        <p:spPr>
          <a:xfrm>
            <a:off x="756736" y="2020057"/>
            <a:ext cx="7631613" cy="1825802"/>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A weekly ration for one person was usually:</a:t>
            </a:r>
            <a:endParaRPr lang="en-GB" sz="1600" dirty="0"/>
          </a:p>
          <a:p>
            <a:pPr lvl="0"/>
            <a:r>
              <a:rPr lang="en-GB" sz="1600" dirty="0">
                <a:solidFill>
                  <a:schemeClr val="dk1"/>
                </a:solidFill>
                <a:ea typeface="Arial"/>
                <a:cs typeface="Arial"/>
                <a:sym typeface="Arial"/>
              </a:rPr>
              <a:t>50g butter, 225g sugar, 50g cheese, 100g bacon or ham, 1 egg, 100g margarine, 1.8 litre of milk, 50g of tea.</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A simple thing like making a birthday cake became a maths challenge for the cook! The whole family’s ration of sugar, butter and eggs would have to be used.</a:t>
            </a:r>
            <a:endParaRPr lang="en-GB" sz="1600" dirty="0"/>
          </a:p>
        </p:txBody>
      </p:sp>
      <p:sp>
        <p:nvSpPr>
          <p:cNvPr id="13" name="TextBox 12">
            <a:extLst>
              <a:ext uri="{FF2B5EF4-FFF2-40B4-BE49-F238E27FC236}">
                <a16:creationId xmlns:a16="http://schemas.microsoft.com/office/drawing/2014/main" id="{37080826-C252-498A-B8DD-BADA1A0D0A0A}"/>
              </a:ext>
            </a:extLst>
          </p:cNvPr>
          <p:cNvSpPr txBox="1"/>
          <p:nvPr/>
        </p:nvSpPr>
        <p:spPr>
          <a:xfrm>
            <a:off x="755650" y="4106435"/>
            <a:ext cx="7632699" cy="1815882"/>
          </a:xfrm>
          <a:prstGeom prst="rect">
            <a:avLst/>
          </a:prstGeom>
          <a:noFill/>
          <a:ln w="28575">
            <a:noFill/>
          </a:ln>
        </p:spPr>
        <p:txBody>
          <a:bodyPr wrap="square" lIns="0" rIns="108000" rtlCol="0">
            <a:spAutoFit/>
          </a:bodyPr>
          <a:lstStyle/>
          <a:p>
            <a:pPr lvl="0"/>
            <a:r>
              <a:rPr lang="en-GB" sz="1600" dirty="0">
                <a:solidFill>
                  <a:schemeClr val="dk1"/>
                </a:solidFill>
                <a:ea typeface="Arial"/>
                <a:cs typeface="Arial"/>
                <a:sym typeface="Arial"/>
              </a:rPr>
              <a:t>People were inventive during the time of rationing. A substitute called powdered egg was used (it tastes about as nice as it sounds!). Popular recipes included: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Cake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Rabbit Stew</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Vegetable and Oatmeal Casserole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Mock Fish Cakes</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Mayonnaise</a:t>
            </a:r>
            <a:endParaRPr lang="en-GB" sz="1600" dirty="0"/>
          </a:p>
        </p:txBody>
      </p:sp>
      <p:pic>
        <p:nvPicPr>
          <p:cNvPr id="3" name="Picture 2">
            <a:extLst>
              <a:ext uri="{FF2B5EF4-FFF2-40B4-BE49-F238E27FC236}">
                <a16:creationId xmlns:a16="http://schemas.microsoft.com/office/drawing/2014/main" id="{A4ED2A3A-C8D9-41D1-96B3-F91342D7C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739" y="5014376"/>
            <a:ext cx="2014611" cy="1045696"/>
          </a:xfrm>
          <a:prstGeom prst="rect">
            <a:avLst/>
          </a:prstGeom>
        </p:spPr>
      </p:pic>
    </p:spTree>
    <p:extLst>
      <p:ext uri="{BB962C8B-B14F-4D97-AF65-F5344CB8AC3E}">
        <p14:creationId xmlns:p14="http://schemas.microsoft.com/office/powerpoint/2010/main" val="21737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5012104" cy="1569660"/>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Rationing of some food continued until 1954, nine years after the end of the war! It was an exciting time, although a bit confusing for some children. Children hadn’t seen bananas for so many years</a:t>
            </a:r>
            <a:r>
              <a:rPr lang="en-GB" sz="1600" dirty="0">
                <a:solidFill>
                  <a:schemeClr val="dk1"/>
                </a:solidFill>
              </a:rPr>
              <a:t> that</a:t>
            </a:r>
            <a:r>
              <a:rPr lang="en-GB" sz="1600" dirty="0">
                <a:solidFill>
                  <a:schemeClr val="dk1"/>
                </a:solidFill>
                <a:ea typeface="Arial"/>
                <a:cs typeface="Arial"/>
                <a:sym typeface="Arial"/>
              </a:rPr>
              <a:t> some didn’t know how to eat them and tried to eat them with the skin on!  </a:t>
            </a:r>
            <a:endParaRPr lang="en-GB" sz="1600" dirty="0"/>
          </a:p>
        </p:txBody>
      </p:sp>
      <p:sp>
        <p:nvSpPr>
          <p:cNvPr id="7" name="Talk about It">
            <a:extLst>
              <a:ext uri="{FF2B5EF4-FFF2-40B4-BE49-F238E27FC236}">
                <a16:creationId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Think about all the food you would miss if you had lived at this time. What could you have eaten instead?</a:t>
            </a:r>
          </a:p>
        </p:txBody>
      </p:sp>
      <p:pic>
        <p:nvPicPr>
          <p:cNvPr id="3" name="Picture 2">
            <a:extLst>
              <a:ext uri="{FF2B5EF4-FFF2-40B4-BE49-F238E27FC236}">
                <a16:creationId xmlns:a16="http://schemas.microsoft.com/office/drawing/2014/main" id="{1672CDA6-656C-4A56-B2D6-43104CC72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97022" y="2086478"/>
            <a:ext cx="4091328" cy="3371863"/>
          </a:xfrm>
          <a:prstGeom prst="rect">
            <a:avLst/>
          </a:prstGeom>
        </p:spPr>
      </p:pic>
    </p:spTree>
    <p:extLst>
      <p:ext uri="{BB962C8B-B14F-4D97-AF65-F5344CB8AC3E}">
        <p14:creationId xmlns:p14="http://schemas.microsoft.com/office/powerpoint/2010/main" val="8832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3816350" cy="4031873"/>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Family life was greatly affected by the Second World War. Britain didn’t have enough soldiers to fight a war so introduced </a:t>
            </a:r>
            <a:r>
              <a:rPr lang="en-GB" sz="1600" b="1" dirty="0">
                <a:solidFill>
                  <a:schemeClr val="dk1"/>
                </a:solidFill>
                <a:ea typeface="Arial"/>
                <a:cs typeface="Arial"/>
                <a:sym typeface="Arial"/>
                <a:hlinkClick r:id="rId2" action="ppaction://hlinksldjump"/>
              </a:rPr>
              <a:t>conscription</a:t>
            </a:r>
            <a:r>
              <a:rPr lang="en-GB" sz="1600" dirty="0">
                <a:solidFill>
                  <a:schemeClr val="dk1"/>
                </a:solidFill>
                <a:ea typeface="Arial"/>
                <a:cs typeface="Arial"/>
                <a:sym typeface="Arial"/>
              </a:rPr>
              <a:t>. This meant that all men aged between 18 and 41 were required to register for service, unless they were doing certain jobs, such as mining or farming. This meant that most children’s dads had to leave and fight.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Children would hear from their dads in postcards and letters. However, these were </a:t>
            </a:r>
            <a:r>
              <a:rPr lang="en-GB" sz="1600" b="1" dirty="0">
                <a:solidFill>
                  <a:schemeClr val="dk1"/>
                </a:solidFill>
                <a:ea typeface="Arial"/>
                <a:cs typeface="Arial"/>
                <a:sym typeface="Arial"/>
                <a:hlinkClick r:id="rId2" action="ppaction://hlinksldjump"/>
              </a:rPr>
              <a:t>censored</a:t>
            </a:r>
            <a:r>
              <a:rPr lang="en-GB" sz="1600" b="1" dirty="0">
                <a:solidFill>
                  <a:schemeClr val="dk1"/>
                </a:solidFill>
                <a:ea typeface="Arial"/>
                <a:cs typeface="Arial"/>
                <a:sym typeface="Arial"/>
              </a:rPr>
              <a:t> </a:t>
            </a:r>
            <a:r>
              <a:rPr lang="en-GB" sz="1600" dirty="0">
                <a:solidFill>
                  <a:schemeClr val="dk1"/>
                </a:solidFill>
                <a:ea typeface="Arial"/>
                <a:cs typeface="Arial"/>
                <a:sym typeface="Arial"/>
              </a:rPr>
              <a:t>to ensure that if a German spy got hold of them, the spy wouldn’t know any details about what soldiers were doing.</a:t>
            </a:r>
            <a:endParaRPr lang="en-GB" sz="1600" b="1" dirty="0">
              <a:solidFill>
                <a:schemeClr val="dk1"/>
              </a:solidFill>
              <a:ea typeface="Arial"/>
              <a:cs typeface="Arial"/>
              <a:sym typeface="Arial"/>
            </a:endParaRPr>
          </a:p>
        </p:txBody>
      </p:sp>
      <p:pic>
        <p:nvPicPr>
          <p:cNvPr id="4" name="Picture 3">
            <a:extLst>
              <a:ext uri="{FF2B5EF4-FFF2-40B4-BE49-F238E27FC236}">
                <a16:creationId xmlns:a16="http://schemas.microsoft.com/office/drawing/2014/main" id="{10C755B0-2738-4850-8E81-B2F40714F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4" r="6267"/>
          <a:stretch/>
        </p:blipFill>
        <p:spPr>
          <a:xfrm>
            <a:off x="4572000" y="2060951"/>
            <a:ext cx="3816350" cy="4031873"/>
          </a:xfrm>
          <a:prstGeom prst="rect">
            <a:avLst/>
          </a:prstGeom>
        </p:spPr>
      </p:pic>
    </p:spTree>
    <p:extLst>
      <p:ext uri="{BB962C8B-B14F-4D97-AF65-F5344CB8AC3E}">
        <p14:creationId xmlns:p14="http://schemas.microsoft.com/office/powerpoint/2010/main" val="14538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6989286" cy="1987061"/>
          </a:xfrm>
          <a:prstGeom prst="rect">
            <a:avLst/>
          </a:prstGeom>
          <a:solidFill>
            <a:srgbClr val="FFFFFF"/>
          </a:solidFill>
          <a:ln w="28575">
            <a:solidFill>
              <a:srgbClr val="0675AA"/>
            </a:solidFill>
          </a:ln>
        </p:spPr>
        <p:txBody>
          <a:bodyPr wrap="square" lIns="180000" rIns="720000" rtlCol="0" anchor="ctr">
            <a:noAutofit/>
          </a:bodyPr>
          <a:lstStyle/>
          <a:p>
            <a:pPr lvl="0"/>
            <a:r>
              <a:rPr lang="en-GB" sz="1600" dirty="0">
                <a:solidFill>
                  <a:schemeClr val="dk1"/>
                </a:solidFill>
                <a:ea typeface="Arial"/>
                <a:cs typeface="Arial"/>
                <a:sym typeface="Arial"/>
              </a:rPr>
              <a:t>Soldiers were only allowed a few days leave each year. If they were fighting thousands of miles away, they couldn’t travel home. This meant that many children didn’t see their dads for the entire length of the war.</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It is estimated that between 300,000 and 500,000 </a:t>
            </a:r>
            <a:br>
              <a:rPr lang="en-GB" sz="1600" dirty="0">
                <a:solidFill>
                  <a:schemeClr val="dk1"/>
                </a:solidFill>
                <a:ea typeface="Arial"/>
                <a:cs typeface="Arial"/>
                <a:sym typeface="Arial"/>
              </a:rPr>
            </a:br>
            <a:r>
              <a:rPr lang="en-GB" sz="1600" dirty="0">
                <a:solidFill>
                  <a:schemeClr val="dk1"/>
                </a:solidFill>
                <a:ea typeface="Arial"/>
                <a:cs typeface="Arial"/>
                <a:sym typeface="Arial"/>
              </a:rPr>
              <a:t>children lost their fathers in the war.</a:t>
            </a:r>
            <a:endParaRPr lang="en-GB" sz="1600" dirty="0"/>
          </a:p>
        </p:txBody>
      </p:sp>
      <p:pic>
        <p:nvPicPr>
          <p:cNvPr id="10" name="Picture 9">
            <a:extLst>
              <a:ext uri="{FF2B5EF4-FFF2-40B4-BE49-F238E27FC236}">
                <a16:creationId xmlns:a16="http://schemas.microsoft.com/office/drawing/2014/main" id="{B74242FD-4E06-4875-9C89-DE66D77A1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49052" y="1907429"/>
            <a:ext cx="4196009" cy="4950572"/>
          </a:xfrm>
          <a:prstGeom prst="rect">
            <a:avLst/>
          </a:prstGeom>
        </p:spPr>
      </p:pic>
      <p:sp>
        <p:nvSpPr>
          <p:cNvPr id="12" name="Talk about It">
            <a:extLst>
              <a:ext uri="{FF2B5EF4-FFF2-40B4-BE49-F238E27FC236}">
                <a16:creationId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909074" y="4235595"/>
            <a:ext cx="3586555" cy="1323439"/>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If you were writing a postcard to a family member who was thousands of miles away, what would you write about? You could write down your ideas on a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Postcard Template</a:t>
            </a:r>
            <a:r>
              <a:rPr lang="en-GB" sz="1600" dirty="0">
                <a:solidFill>
                  <a:schemeClr val="dk1"/>
                </a:solidFill>
                <a:ea typeface="Calibri"/>
                <a:cs typeface="Calibri"/>
                <a:sym typeface="Calibri"/>
              </a:rPr>
              <a:t>.</a:t>
            </a:r>
            <a:endParaRPr lang="en-GB" sz="1600" dirty="0">
              <a:solidFill>
                <a:schemeClr val="dk1"/>
              </a:solidFill>
              <a:ea typeface="Arial"/>
              <a:cs typeface="Arial"/>
              <a:sym typeface="Arial"/>
            </a:endParaRPr>
          </a:p>
        </p:txBody>
      </p:sp>
    </p:spTree>
    <p:extLst>
      <p:ext uri="{BB962C8B-B14F-4D97-AF65-F5344CB8AC3E}">
        <p14:creationId xmlns:p14="http://schemas.microsoft.com/office/powerpoint/2010/main" val="30321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443879" cy="4278094"/>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At the start of the war, the government realised that cities would be targeted. They decided to encourage parents to allow their children to be </a:t>
            </a:r>
            <a:r>
              <a:rPr lang="en-GB" sz="1600" b="1" dirty="0">
                <a:solidFill>
                  <a:schemeClr val="dk1"/>
                </a:solidFill>
                <a:ea typeface="Arial"/>
                <a:cs typeface="Arial"/>
                <a:sym typeface="Arial"/>
                <a:hlinkClick r:id="rId2" action="ppaction://hlinksldjump"/>
              </a:rPr>
              <a:t>evacuated</a:t>
            </a:r>
            <a:r>
              <a:rPr lang="en-GB" sz="1600" dirty="0">
                <a:solidFill>
                  <a:schemeClr val="dk1"/>
                </a:solidFill>
                <a:ea typeface="Arial"/>
                <a:cs typeface="Arial"/>
                <a:sym typeface="Arial"/>
              </a:rPr>
              <a:t> to safer, rural locations.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Parents were given a list of things to pack for their children. The children had labels attached to them with their name, age and home address on them.</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Children were taken on trains or buses to their new locations. A person called a billeting officer would collect the children and take them to a village hall. People who had volunteered to take in the evacuees would then walk amongst them and choose the children they liked the look of.</a:t>
            </a:r>
            <a:endParaRPr lang="en-GB" sz="1600" dirty="0"/>
          </a:p>
          <a:p>
            <a:pPr lvl="0"/>
            <a:endParaRPr lang="en-GB" sz="1600" dirty="0"/>
          </a:p>
        </p:txBody>
      </p:sp>
      <p:pic>
        <p:nvPicPr>
          <p:cNvPr id="5" name="Picture 4">
            <a:extLst>
              <a:ext uri="{FF2B5EF4-FFF2-40B4-BE49-F238E27FC236}">
                <a16:creationId xmlns:a16="http://schemas.microsoft.com/office/drawing/2014/main" id="{6E5624D4-1136-4964-9A81-3C5FE4A61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 r="28720"/>
          <a:stretch/>
        </p:blipFill>
        <p:spPr>
          <a:xfrm>
            <a:off x="5299440" y="1914425"/>
            <a:ext cx="3088910" cy="3088910"/>
          </a:xfrm>
          <a:prstGeom prst="flowChartConnector">
            <a:avLst/>
          </a:prstGeom>
        </p:spPr>
      </p:pic>
      <p:sp>
        <p:nvSpPr>
          <p:cNvPr id="33" name="Oval 32">
            <a:extLst>
              <a:ext uri="{FF2B5EF4-FFF2-40B4-BE49-F238E27FC236}">
                <a16:creationId xmlns:a16="http://schemas.microsoft.com/office/drawing/2014/main" id="{17A868A2-A5F9-4CD3-9D2A-6E1FDD3DCDD7}"/>
              </a:ext>
            </a:extLst>
          </p:cNvPr>
          <p:cNvSpPr/>
          <p:nvPr/>
        </p:nvSpPr>
        <p:spPr>
          <a:xfrm>
            <a:off x="5299440" y="1914426"/>
            <a:ext cx="3088910" cy="308890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3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129</TotalTime>
  <Words>1084</Words>
  <Application>Microsoft Office PowerPoint</Application>
  <PresentationFormat>On-screen Show (4:3)</PresentationFormat>
  <Paragraphs>84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Twinkl</vt:lpstr>
      <vt:lpstr>Calibri</vt:lpstr>
      <vt:lpstr>Arial</vt:lpstr>
      <vt:lpstr>Twinkl SemiBold</vt:lpstr>
      <vt:lpstr>Office Theme</vt:lpstr>
      <vt:lpstr>PowerPoint Presentation</vt:lpstr>
      <vt:lpstr>The Second World War</vt:lpstr>
      <vt:lpstr>Rationing</vt:lpstr>
      <vt:lpstr>Rationing</vt:lpstr>
      <vt:lpstr>Rationing</vt:lpstr>
      <vt:lpstr>Rationing</vt:lpstr>
      <vt:lpstr>Soldiers</vt:lpstr>
      <vt:lpstr>Soldiers</vt:lpstr>
      <vt:lpstr>Evacuation</vt:lpstr>
      <vt:lpstr>Evacuation</vt:lpstr>
      <vt:lpstr>Evacuation</vt:lpstr>
      <vt:lpstr>Evacuation</vt:lpstr>
      <vt:lpstr>Evacuation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Rachael Martin</cp:lastModifiedBy>
  <cp:revision>16</cp:revision>
  <dcterms:created xsi:type="dcterms:W3CDTF">2018-10-17T08:15:56Z</dcterms:created>
  <dcterms:modified xsi:type="dcterms:W3CDTF">2020-04-28T18:51:16Z</dcterms:modified>
</cp:coreProperties>
</file>